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5"/>
  </p:notesMasterIdLst>
  <p:sldIdLst>
    <p:sldId id="350" r:id="rId5"/>
    <p:sldId id="351" r:id="rId6"/>
    <p:sldId id="417" r:id="rId7"/>
    <p:sldId id="352" r:id="rId8"/>
    <p:sldId id="427" r:id="rId9"/>
    <p:sldId id="404" r:id="rId10"/>
    <p:sldId id="405" r:id="rId11"/>
    <p:sldId id="406" r:id="rId12"/>
    <p:sldId id="358" r:id="rId13"/>
    <p:sldId id="416" r:id="rId14"/>
    <p:sldId id="418" r:id="rId15"/>
    <p:sldId id="423" r:id="rId16"/>
    <p:sldId id="424" r:id="rId17"/>
    <p:sldId id="425" r:id="rId18"/>
    <p:sldId id="426" r:id="rId19"/>
    <p:sldId id="428" r:id="rId20"/>
    <p:sldId id="419" r:id="rId21"/>
    <p:sldId id="422" r:id="rId22"/>
    <p:sldId id="421" r:id="rId23"/>
    <p:sldId id="36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Equip" panose="02000503030000020004" pitchFamily="2" charset="77"/>
      <p:regular r:id="rId30"/>
      <p:bold r:id="rId31"/>
      <p:italic r:id="rId32"/>
      <p:boldItalic r:id="rId33"/>
    </p:embeddedFont>
    <p:embeddedFont>
      <p:font typeface="Equip Extended" panose="02000503030000020004" pitchFamily="2" charset="77"/>
      <p:regular r:id="rId34"/>
      <p:bold r:id="rId35"/>
      <p:italic r:id="rId36"/>
      <p:boldItalic r:id="rId37"/>
    </p:embeddedFont>
    <p:embeddedFont>
      <p:font typeface="Equip Extended ExtraBold" panose="02000503000000020004" pitchFamily="2" charset="77"/>
      <p:bold r:id="rId38"/>
      <p:italic r:id="rId39"/>
      <p:boldItalic r:id="rId40"/>
    </p:embeddedFont>
    <p:embeddedFont>
      <p:font typeface="Equip Extended Light" panose="02000503000000020004" pitchFamily="2" charset="77"/>
      <p:regular r:id="rId41"/>
      <p:italic r:id="rId42"/>
    </p:embeddedFont>
    <p:embeddedFont>
      <p:font typeface="Equip Extended Medium" panose="02000603000000020004" pitchFamily="2" charset="77"/>
      <p:regular r:id="rId43"/>
      <p:italic r:id="rId44"/>
    </p:embeddedFont>
    <p:embeddedFont>
      <p:font typeface="Equip Extended Thin" panose="02000503030000020004" pitchFamily="2" charset="77"/>
      <p:regular r:id="rId45"/>
      <p:italic r:id="rId46"/>
    </p:embeddedFont>
    <p:embeddedFont>
      <p:font typeface="Equip Light" panose="02000503000000020004" pitchFamily="2" charset="77"/>
      <p:regular r:id="rId47"/>
      <p:italic r:id="rId48"/>
    </p:embeddedFont>
    <p:embeddedFont>
      <p:font typeface="Equip Medium" panose="02000603000000020004" pitchFamily="2" charset="77"/>
      <p:regular r:id="rId49"/>
      <p:italic r:id="rId50"/>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7" autoAdjust="0"/>
    <p:restoredTop sz="96327"/>
  </p:normalViewPr>
  <p:slideViewPr>
    <p:cSldViewPr snapToGrid="0" snapToObjects="1">
      <p:cViewPr varScale="1">
        <p:scale>
          <a:sx n="161" d="100"/>
          <a:sy n="161" d="100"/>
        </p:scale>
        <p:origin x="320" y="2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10/26/23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Ice breaker game/questions? </a:t>
            </a:r>
          </a:p>
          <a:p>
            <a:pPr>
              <a:buFont typeface="Arial" panose="020B0604020202020204" pitchFamily="34" charset="0"/>
              <a:buChar char="•"/>
            </a:pPr>
            <a:r>
              <a:rPr lang="en-GB" dirty="0" err="1"/>
              <a:t>Cati</a:t>
            </a:r>
            <a:r>
              <a:rPr lang="en-GB" dirty="0"/>
              <a:t> </a:t>
            </a:r>
            <a:r>
              <a:rPr lang="en-GB" dirty="0" err="1"/>
              <a:t>sunteti</a:t>
            </a:r>
            <a:r>
              <a:rPr lang="en-GB" dirty="0"/>
              <a:t> </a:t>
            </a:r>
            <a:r>
              <a:rPr lang="en-GB" dirty="0" err="1"/>
              <a:t>studenti</a:t>
            </a:r>
            <a:r>
              <a:rPr lang="en-GB" dirty="0"/>
              <a:t>? </a:t>
            </a:r>
          </a:p>
          <a:p>
            <a:pPr>
              <a:buFont typeface="Arial" panose="020B0604020202020204" pitchFamily="34" charset="0"/>
              <a:buChar char="•"/>
            </a:pPr>
            <a:r>
              <a:rPr lang="en-GB" dirty="0" err="1"/>
              <a:t>Cati</a:t>
            </a:r>
            <a:r>
              <a:rPr lang="en-GB" dirty="0"/>
              <a:t> </a:t>
            </a:r>
            <a:r>
              <a:rPr lang="en-GB" dirty="0" err="1"/>
              <a:t>sunteti</a:t>
            </a:r>
            <a:r>
              <a:rPr lang="en-GB" dirty="0"/>
              <a:t> in an terminal?</a:t>
            </a:r>
          </a:p>
          <a:p>
            <a:pPr>
              <a:buFont typeface="Arial" panose="020B0604020202020204" pitchFamily="34" charset="0"/>
              <a:buChar char="•"/>
            </a:pPr>
            <a:r>
              <a:rPr lang="en-GB" dirty="0" err="1"/>
              <a:t>Cati</a:t>
            </a:r>
            <a:r>
              <a:rPr lang="en-GB" dirty="0"/>
              <a:t> </a:t>
            </a:r>
            <a:r>
              <a:rPr lang="en-GB" dirty="0" err="1"/>
              <a:t>dintre</a:t>
            </a:r>
            <a:r>
              <a:rPr lang="en-GB" dirty="0"/>
              <a:t> </a:t>
            </a:r>
            <a:r>
              <a:rPr lang="en-GB" dirty="0" err="1"/>
              <a:t>voi</a:t>
            </a:r>
            <a:r>
              <a:rPr lang="en-GB" dirty="0"/>
              <a:t> </a:t>
            </a:r>
            <a:r>
              <a:rPr lang="en-GB" dirty="0" err="1"/>
              <a:t>sunteti</a:t>
            </a:r>
            <a:r>
              <a:rPr lang="en-GB" dirty="0"/>
              <a:t> </a:t>
            </a:r>
            <a:r>
              <a:rPr lang="en-GB" dirty="0" err="1"/>
              <a:t>angajati</a:t>
            </a:r>
            <a:r>
              <a:rPr lang="en-GB" dirty="0"/>
              <a:t> </a:t>
            </a:r>
            <a:r>
              <a:rPr lang="en-GB" dirty="0" err="1"/>
              <a:t>si</a:t>
            </a:r>
            <a:r>
              <a:rPr lang="en-GB" dirty="0"/>
              <a:t> din </a:t>
            </a:r>
            <a:r>
              <a:rPr lang="en-GB" dirty="0" err="1"/>
              <a:t>ce</a:t>
            </a:r>
            <a:r>
              <a:rPr lang="en-GB" dirty="0"/>
              <a:t> an? Part time </a:t>
            </a:r>
            <a:r>
              <a:rPr lang="en-GB" dirty="0" err="1"/>
              <a:t>sau</a:t>
            </a:r>
            <a:r>
              <a:rPr lang="en-GB" dirty="0"/>
              <a:t> full? </a:t>
            </a:r>
          </a:p>
          <a:p>
            <a:pPr>
              <a:buFont typeface="Arial" panose="020B0604020202020204" pitchFamily="34" charset="0"/>
              <a:buChar char="•"/>
            </a:pPr>
            <a:r>
              <a:rPr lang="en-GB" dirty="0" err="1"/>
              <a:t>Avem</a:t>
            </a:r>
            <a:r>
              <a:rPr lang="en-GB" dirty="0"/>
              <a:t> </a:t>
            </a:r>
            <a:r>
              <a:rPr lang="en-GB" dirty="0" err="1"/>
              <a:t>vreun</a:t>
            </a:r>
            <a:r>
              <a:rPr lang="en-GB" dirty="0"/>
              <a:t> DevOps </a:t>
            </a:r>
            <a:r>
              <a:rPr lang="en-GB" dirty="0" err="1"/>
              <a:t>printre</a:t>
            </a:r>
            <a:r>
              <a:rPr lang="en-GB" dirty="0"/>
              <a:t> </a:t>
            </a:r>
            <a:r>
              <a:rPr lang="en-GB" dirty="0" err="1"/>
              <a:t>voi</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0406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history &amp; tech advancing fast</a:t>
            </a:r>
          </a:p>
          <a:p>
            <a:r>
              <a:rPr lang="en-GB" dirty="0" err="1"/>
              <a:t>qq</a:t>
            </a:r>
            <a:r>
              <a:rPr lang="en-GB" dirty="0"/>
              <a:t>: </a:t>
            </a:r>
            <a:r>
              <a:rPr lang="en-GB" dirty="0" err="1"/>
              <a:t>Cati</a:t>
            </a:r>
            <a:r>
              <a:rPr lang="en-GB" dirty="0"/>
              <a:t> </a:t>
            </a:r>
            <a:r>
              <a:rPr lang="en-GB" dirty="0" err="1"/>
              <a:t>dintre</a:t>
            </a:r>
            <a:r>
              <a:rPr lang="en-GB" dirty="0"/>
              <a:t> </a:t>
            </a:r>
            <a:r>
              <a:rPr lang="en-GB" dirty="0" err="1"/>
              <a:t>voi</a:t>
            </a:r>
            <a:r>
              <a:rPr lang="en-GB" dirty="0"/>
              <a:t> </a:t>
            </a:r>
            <a:r>
              <a:rPr lang="en-GB" dirty="0" err="1"/>
              <a:t>ati</a:t>
            </a:r>
            <a:r>
              <a:rPr lang="en-GB" dirty="0"/>
              <a:t> </a:t>
            </a:r>
            <a:r>
              <a:rPr lang="en-GB" dirty="0" err="1"/>
              <a:t>auzit</a:t>
            </a:r>
            <a:r>
              <a:rPr lang="en-GB" dirty="0"/>
              <a:t> de DevOps </a:t>
            </a:r>
            <a:r>
              <a:rPr lang="en-GB" dirty="0" err="1"/>
              <a:t>si</a:t>
            </a:r>
            <a:r>
              <a:rPr lang="en-GB" dirty="0"/>
              <a:t> </a:t>
            </a:r>
            <a:r>
              <a:rPr lang="en-GB" dirty="0" err="1"/>
              <a:t>ce</a:t>
            </a:r>
            <a:r>
              <a:rPr lang="en-GB" dirty="0"/>
              <a:t> </a:t>
            </a:r>
            <a:r>
              <a:rPr lang="en-GB" dirty="0" err="1"/>
              <a:t>nevoie</a:t>
            </a:r>
            <a:r>
              <a:rPr lang="en-GB" dirty="0"/>
              <a:t> </a:t>
            </a:r>
            <a:r>
              <a:rPr lang="en-GB" dirty="0" err="1"/>
              <a:t>credeti</a:t>
            </a:r>
            <a:r>
              <a:rPr lang="en-GB" dirty="0"/>
              <a:t> ca </a:t>
            </a:r>
            <a:r>
              <a:rPr lang="en-GB" dirty="0" err="1"/>
              <a:t>acopera</a:t>
            </a:r>
            <a:r>
              <a:rPr lang="en-GB" dirty="0"/>
              <a:t>?</a:t>
            </a:r>
          </a:p>
          <a:p>
            <a:endParaRPr lang="en-GB" dirty="0"/>
          </a:p>
          <a:p>
            <a:endParaRPr lang="en-GB" dirty="0"/>
          </a:p>
          <a:p>
            <a:pPr>
              <a:buFont typeface="Arial" panose="020B0604020202020204" pitchFamily="34" charset="0"/>
              <a:buChar char="•"/>
            </a:pPr>
            <a:r>
              <a:rPr lang="en-GB" dirty="0"/>
              <a:t>in 2008 a </a:t>
            </a:r>
            <a:r>
              <a:rPr lang="en-GB" dirty="0" err="1"/>
              <a:t>aparut</a:t>
            </a:r>
            <a:r>
              <a:rPr lang="en-GB" dirty="0"/>
              <a:t> </a:t>
            </a:r>
            <a:r>
              <a:rPr lang="en-GB" dirty="0" err="1"/>
              <a:t>termenul</a:t>
            </a:r>
            <a:r>
              <a:rPr lang="en-GB" dirty="0"/>
              <a:t> de </a:t>
            </a:r>
            <a:r>
              <a:rPr lang="en-GB" dirty="0" err="1"/>
              <a:t>Devops</a:t>
            </a:r>
            <a:r>
              <a:rPr lang="en-GB" dirty="0"/>
              <a:t>. </a:t>
            </a:r>
          </a:p>
          <a:p>
            <a:pPr>
              <a:buFont typeface="Arial" panose="020B0604020202020204" pitchFamily="34" charset="0"/>
              <a:buChar char="•"/>
            </a:pPr>
            <a:r>
              <a:rPr lang="en-GB" dirty="0"/>
              <a:t>la </a:t>
            </a:r>
            <a:r>
              <a:rPr lang="en-GB" dirty="0" err="1"/>
              <a:t>inceput</a:t>
            </a:r>
            <a:r>
              <a:rPr lang="en-GB" dirty="0"/>
              <a:t> </a:t>
            </a:r>
            <a:r>
              <a:rPr lang="en-GB" dirty="0" err="1"/>
              <a:t>trebuia</a:t>
            </a:r>
            <a:r>
              <a:rPr lang="en-GB" dirty="0"/>
              <a:t> </a:t>
            </a:r>
            <a:r>
              <a:rPr lang="en-GB" dirty="0" err="1"/>
              <a:t>sa</a:t>
            </a:r>
            <a:r>
              <a:rPr lang="en-GB" dirty="0"/>
              <a:t> fie </a:t>
            </a:r>
            <a:r>
              <a:rPr lang="en-GB" dirty="0" err="1"/>
              <a:t>scris</a:t>
            </a:r>
            <a:r>
              <a:rPr lang="en-GB" dirty="0"/>
              <a:t> </a:t>
            </a:r>
            <a:r>
              <a:rPr lang="en-GB" dirty="0" err="1"/>
              <a:t>mult</a:t>
            </a:r>
            <a:r>
              <a:rPr lang="en-GB" dirty="0"/>
              <a:t> </a:t>
            </a:r>
            <a:r>
              <a:rPr lang="en-GB" dirty="0" err="1"/>
              <a:t>mai</a:t>
            </a:r>
            <a:r>
              <a:rPr lang="en-GB" dirty="0"/>
              <a:t> </a:t>
            </a:r>
            <a:r>
              <a:rPr lang="en-GB" dirty="0" err="1"/>
              <a:t>mult</a:t>
            </a:r>
            <a:r>
              <a:rPr lang="en-GB" dirty="0"/>
              <a:t> cod </a:t>
            </a:r>
            <a:r>
              <a:rPr lang="en-GB" dirty="0" err="1"/>
              <a:t>pentru</a:t>
            </a:r>
            <a:r>
              <a:rPr lang="en-GB" dirty="0"/>
              <a:t> </a:t>
            </a:r>
            <a:r>
              <a:rPr lang="en-GB" dirty="0" err="1"/>
              <a:t>automaziari</a:t>
            </a:r>
            <a:r>
              <a:rPr lang="en-GB" dirty="0"/>
              <a:t> </a:t>
            </a:r>
          </a:p>
          <a:p>
            <a:pPr>
              <a:buFont typeface="Arial" panose="020B0604020202020204" pitchFamily="34" charset="0"/>
              <a:buChar char="•"/>
            </a:pPr>
            <a:r>
              <a:rPr lang="en-GB" dirty="0" err="1"/>
              <a:t>mult</a:t>
            </a:r>
            <a:r>
              <a:rPr lang="en-GB" dirty="0"/>
              <a:t> </a:t>
            </a:r>
            <a:r>
              <a:rPr lang="en-GB" dirty="0" err="1"/>
              <a:t>mai</a:t>
            </a:r>
            <a:r>
              <a:rPr lang="en-GB" dirty="0"/>
              <a:t> </a:t>
            </a:r>
            <a:r>
              <a:rPr lang="en-GB" dirty="0" err="1"/>
              <a:t>inventivi</a:t>
            </a:r>
            <a:r>
              <a:rPr lang="en-GB" dirty="0"/>
              <a:t> in </a:t>
            </a:r>
            <a:r>
              <a:rPr lang="en-GB" dirty="0" err="1"/>
              <a:t>solutii</a:t>
            </a:r>
            <a:r>
              <a:rPr lang="en-GB" dirty="0"/>
              <a:t> </a:t>
            </a:r>
          </a:p>
          <a:p>
            <a:pPr>
              <a:buFont typeface="Arial" panose="020B0604020202020204" pitchFamily="34" charset="0"/>
              <a:buChar char="•"/>
            </a:pPr>
            <a:r>
              <a:rPr lang="en-GB" dirty="0" err="1"/>
              <a:t>Inseamna</a:t>
            </a:r>
            <a:r>
              <a:rPr lang="en-GB" dirty="0"/>
              <a:t> ca DevOps </a:t>
            </a:r>
            <a:r>
              <a:rPr lang="en-GB" dirty="0" err="1"/>
              <a:t>moare</a:t>
            </a:r>
            <a:r>
              <a:rPr lang="en-GB" dirty="0"/>
              <a:t>?! Nu, in </a:t>
            </a:r>
            <a:r>
              <a:rPr lang="en-GB" dirty="0" err="1"/>
              <a:t>fiecare</a:t>
            </a:r>
            <a:r>
              <a:rPr lang="en-GB" dirty="0"/>
              <a:t> an apar </a:t>
            </a:r>
            <a:r>
              <a:rPr lang="en-GB" dirty="0" err="1"/>
              <a:t>concepte</a:t>
            </a:r>
            <a:r>
              <a:rPr lang="en-GB" dirty="0"/>
              <a:t> </a:t>
            </a:r>
            <a:r>
              <a:rPr lang="en-GB" dirty="0" err="1"/>
              <a:t>noi</a:t>
            </a:r>
            <a:r>
              <a:rPr lang="en-GB" dirty="0"/>
              <a:t> (</a:t>
            </a:r>
            <a:r>
              <a:rPr lang="en-GB" dirty="0" err="1"/>
              <a:t>vezi</a:t>
            </a:r>
            <a:r>
              <a:rPr lang="en-GB" dirty="0"/>
              <a:t> shift left), </a:t>
            </a:r>
            <a:r>
              <a:rPr lang="en-GB" dirty="0" err="1"/>
              <a:t>sau</a:t>
            </a:r>
            <a:r>
              <a:rPr lang="en-GB" dirty="0"/>
              <a:t> </a:t>
            </a:r>
            <a:r>
              <a:rPr lang="en-GB" dirty="0" err="1"/>
              <a:t>noi</a:t>
            </a:r>
            <a:r>
              <a:rPr lang="en-GB" dirty="0"/>
              <a:t> </a:t>
            </a:r>
            <a:r>
              <a:rPr lang="en-GB" dirty="0" err="1"/>
              <a:t>arii</a:t>
            </a:r>
            <a:r>
              <a:rPr lang="en-GB" dirty="0"/>
              <a:t> ale DevOps-</a:t>
            </a:r>
            <a:r>
              <a:rPr lang="en-GB" dirty="0" err="1"/>
              <a:t>ului</a:t>
            </a:r>
            <a:r>
              <a:rPr lang="en-GB" dirty="0"/>
              <a:t> </a:t>
            </a:r>
            <a:r>
              <a:rPr lang="en-GB" dirty="0" err="1"/>
              <a:t>vezi</a:t>
            </a:r>
            <a:r>
              <a:rPr lang="en-GB" dirty="0"/>
              <a:t> </a:t>
            </a:r>
            <a:r>
              <a:rPr lang="en-GB" dirty="0" err="1"/>
              <a:t>DevSecOps</a:t>
            </a:r>
            <a:r>
              <a:rPr lang="en-GB" dirty="0"/>
              <a:t>. </a:t>
            </a:r>
          </a:p>
          <a:p>
            <a:pPr>
              <a:buFont typeface="Arial" panose="020B0604020202020204" pitchFamily="34" charset="0"/>
              <a:buChar char="•"/>
            </a:pPr>
            <a:r>
              <a:rPr lang="en-GB" dirty="0"/>
              <a:t>+ ca </a:t>
            </a:r>
            <a:r>
              <a:rPr lang="en-GB" dirty="0" err="1"/>
              <a:t>este</a:t>
            </a:r>
            <a:r>
              <a:rPr lang="en-GB" dirty="0"/>
              <a:t> un ocean de </a:t>
            </a:r>
            <a:r>
              <a:rPr lang="en-GB" dirty="0" err="1"/>
              <a:t>solutii</a:t>
            </a:r>
            <a:r>
              <a:rPr lang="en-GB" dirty="0"/>
              <a:t> software care </a:t>
            </a:r>
            <a:r>
              <a:rPr lang="en-GB" dirty="0" err="1"/>
              <a:t>trebuiesc</a:t>
            </a:r>
            <a:r>
              <a:rPr lang="en-GB" dirty="0"/>
              <a:t> administrate/</a:t>
            </a:r>
            <a:r>
              <a:rPr lang="en-GB" dirty="0" err="1"/>
              <a:t>implementate</a:t>
            </a:r>
            <a:endParaRPr lang="en-GB" dirty="0"/>
          </a:p>
          <a:p>
            <a:endParaRPr lang="en-RO" dirty="0"/>
          </a:p>
          <a:p>
            <a:r>
              <a:rPr lang="en-RO" dirty="0"/>
              <a:t>- devops scope: (AWS Well architectured framework pillars)</a:t>
            </a:r>
          </a:p>
          <a:p>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qq</a:t>
            </a:r>
            <a:r>
              <a:rPr lang="en-GB" dirty="0"/>
              <a:t>: Care </a:t>
            </a:r>
            <a:r>
              <a:rPr lang="en-GB" dirty="0" err="1"/>
              <a:t>credeti</a:t>
            </a:r>
            <a:r>
              <a:rPr lang="en-GB" dirty="0"/>
              <a:t> ca sunt </a:t>
            </a:r>
            <a:r>
              <a:rPr lang="en-GB" dirty="0" err="1"/>
              <a:t>unele</a:t>
            </a:r>
            <a:r>
              <a:rPr lang="en-GB" dirty="0"/>
              <a:t> din </a:t>
            </a:r>
            <a:r>
              <a:rPr lang="en-GB" dirty="0" err="1"/>
              <a:t>cele</a:t>
            </a:r>
            <a:r>
              <a:rPr lang="en-GB" dirty="0"/>
              <a:t> </a:t>
            </a:r>
            <a:r>
              <a:rPr lang="en-GB" dirty="0" err="1"/>
              <a:t>mai</a:t>
            </a:r>
            <a:r>
              <a:rPr lang="en-GB" dirty="0"/>
              <a:t> </a:t>
            </a:r>
            <a:r>
              <a:rPr lang="en-GB" dirty="0" err="1"/>
              <a:t>uzuale</a:t>
            </a:r>
            <a:r>
              <a:rPr lang="en-GB" dirty="0"/>
              <a:t> </a:t>
            </a:r>
            <a:r>
              <a:rPr lang="en-GB" dirty="0" err="1"/>
              <a:t>tehnologii</a:t>
            </a:r>
            <a:r>
              <a:rPr lang="en-GB" dirty="0"/>
              <a:t> pe care </a:t>
            </a:r>
            <a:r>
              <a:rPr lang="en-GB" dirty="0" err="1"/>
              <a:t>ar</a:t>
            </a:r>
            <a:r>
              <a:rPr lang="en-GB" dirty="0"/>
              <a:t> </a:t>
            </a:r>
            <a:r>
              <a:rPr lang="en-GB" dirty="0" err="1"/>
              <a:t>trebui</a:t>
            </a:r>
            <a:r>
              <a:rPr lang="en-GB" dirty="0"/>
              <a:t> </a:t>
            </a:r>
            <a:r>
              <a:rPr lang="en-GB" dirty="0" err="1"/>
              <a:t>sa</a:t>
            </a:r>
            <a:r>
              <a:rPr lang="en-GB" dirty="0"/>
              <a:t> le stie un </a:t>
            </a:r>
            <a:r>
              <a:rPr lang="en-GB" dirty="0" err="1"/>
              <a:t>devops</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51672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201130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cine a </a:t>
            </a:r>
            <a:r>
              <a:rPr lang="en-GB" dirty="0" err="1"/>
              <a:t>folosit</a:t>
            </a:r>
            <a:r>
              <a:rPr lang="en-GB" dirty="0"/>
              <a:t> docker? </a:t>
            </a:r>
          </a:p>
          <a:p>
            <a:pPr>
              <a:buFont typeface="Arial" panose="020B0604020202020204" pitchFamily="34" charset="0"/>
              <a:buChar char="•"/>
            </a:pPr>
            <a:r>
              <a:rPr lang="en-GB" dirty="0"/>
              <a:t>Multi stage builds </a:t>
            </a:r>
          </a:p>
          <a:p>
            <a:pPr>
              <a:buFont typeface="Arial" panose="020B0604020202020204" pitchFamily="34" charset="0"/>
              <a:buChar char="•"/>
            </a:pPr>
            <a:r>
              <a:rPr lang="en-GB" dirty="0"/>
              <a:t>showcase </a:t>
            </a:r>
            <a:r>
              <a:rPr lang="en-GB" dirty="0" err="1"/>
              <a:t>devops</a:t>
            </a:r>
            <a:r>
              <a:rPr lang="en-GB" dirty="0"/>
              <a:t>-webapp-sample </a:t>
            </a:r>
            <a:r>
              <a:rPr lang="en-GB" dirty="0" err="1"/>
              <a:t>github</a:t>
            </a:r>
            <a:r>
              <a:rPr lang="en-GB" dirty="0"/>
              <a:t> action </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42582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Cloud: </a:t>
            </a:r>
          </a:p>
          <a:p>
            <a:pPr>
              <a:buFont typeface="Arial" panose="020B0604020202020204" pitchFamily="34" charset="0"/>
              <a:buChar char="•"/>
            </a:pPr>
            <a:r>
              <a:rPr lang="en-GB" dirty="0"/>
              <a:t>private, public, community, hybrid clouds </a:t>
            </a:r>
          </a:p>
          <a:p>
            <a:pPr>
              <a:buFont typeface="Arial" panose="020B0604020202020204" pitchFamily="34" charset="0"/>
              <a:buChar char="•"/>
            </a:pPr>
            <a:r>
              <a:rPr lang="en-GB" dirty="0" err="1"/>
              <a:t>aws</a:t>
            </a:r>
            <a:r>
              <a:rPr lang="en-GB" dirty="0"/>
              <a:t> the first public cloud @2000</a:t>
            </a:r>
          </a:p>
          <a:p>
            <a:pPr>
              <a:buFont typeface="Arial" panose="020B0604020202020204" pitchFamily="34" charset="0"/>
              <a:buChar char="•"/>
            </a:pPr>
            <a:r>
              <a:rPr lang="en-GB" dirty="0"/>
              <a:t>unused hardware story </a:t>
            </a:r>
          </a:p>
          <a:p>
            <a:endParaRPr lang="en-RO" dirty="0"/>
          </a:p>
          <a:p>
            <a:endParaRPr lang="en-RO" dirty="0"/>
          </a:p>
          <a:p>
            <a:r>
              <a:rPr lang="en-RO" dirty="0"/>
              <a:t>qq: Sunt printre voi care ati avut conturi de Cloud free trial? </a:t>
            </a:r>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34893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200k story, garsoniera in cluj. </a:t>
            </a:r>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3514336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23886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288250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15</a:t>
            </a:fld>
            <a:endParaRPr lang="en-PT"/>
          </a:p>
        </p:txBody>
      </p:sp>
    </p:spTree>
    <p:extLst>
      <p:ext uri="{BB962C8B-B14F-4D97-AF65-F5344CB8AC3E}">
        <p14:creationId xmlns:p14="http://schemas.microsoft.com/office/powerpoint/2010/main" val="173468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10/26/23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wellarchitected/latest/security-pillar/shared-responsibility.html"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cel-dempers/my-desktop/tree/master/dockerfil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youtu.be/acIntRLxxm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NetworkChuck" TargetMode="External"/><Relationship Id="rId2" Type="http://schemas.openxmlformats.org/officeDocument/2006/relationships/hyperlink" Target="https://www.youtube.com/@TechWorldwithNana" TargetMode="External"/><Relationship Id="rId1" Type="http://schemas.openxmlformats.org/officeDocument/2006/relationships/slideLayout" Target="../slideLayouts/slideLayout13.xml"/><Relationship Id="rId6" Type="http://schemas.openxmlformats.org/officeDocument/2006/relationships/hyperlink" Target="https://www.youtube.com/@ThePrimeagen/videos" TargetMode="External"/><Relationship Id="rId5" Type="http://schemas.openxmlformats.org/officeDocument/2006/relationships/hyperlink" Target="https://www.youtube.com/@MarcelDempers" TargetMode="External"/><Relationship Id="rId4" Type="http://schemas.openxmlformats.org/officeDocument/2006/relationships/hyperlink" Target="https://www.youtube.com/@DevOpsToolki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roadmap.sh/devop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landscape.cncf.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4524315"/>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3"/>
              </a:rPr>
              <a:t>Shared respons</a:t>
            </a:r>
            <a:r>
              <a:rPr lang="en-GB" dirty="0" err="1">
                <a:hlinkClick r:id="rId3"/>
              </a:rPr>
              <a:t>i</a:t>
            </a:r>
            <a:r>
              <a:rPr lang="en-RO" dirty="0">
                <a:hlinkClick r:id="rId3"/>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4"/>
              </a:rPr>
              <a:t>Keep up to date with security threats </a:t>
            </a:r>
            <a:r>
              <a:rPr lang="en-RO" dirty="0"/>
              <a:t>.</a:t>
            </a:r>
          </a:p>
          <a:p>
            <a:pPr marL="285750" indent="-285750">
              <a:buFontTx/>
              <a:buChar char="-"/>
            </a:pPr>
            <a:r>
              <a:rPr lang="en-GB" dirty="0">
                <a:solidFill>
                  <a:srgbClr val="FF0000"/>
                </a:solidFill>
              </a:rPr>
              <a:t>D</a:t>
            </a:r>
            <a:r>
              <a:rPr lang="en-RO" dirty="0">
                <a:solidFill>
                  <a:srgbClr val="FF0000"/>
                </a:solidFill>
              </a:rPr>
              <a:t>o not push credentials in git!!!</a:t>
            </a:r>
          </a:p>
          <a:p>
            <a:endParaRPr lang="en-RO" dirty="0"/>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2DF76-1DCD-3758-E82A-B477DC203880}"/>
              </a:ext>
            </a:extLst>
          </p:cNvPr>
          <p:cNvSpPr txBox="1"/>
          <p:nvPr/>
        </p:nvSpPr>
        <p:spPr>
          <a:xfrm>
            <a:off x="7784327" y="5639344"/>
            <a:ext cx="4280467" cy="369332"/>
          </a:xfrm>
          <a:prstGeom prst="rect">
            <a:avLst/>
          </a:prstGeom>
          <a:noFill/>
        </p:spPr>
        <p:txBody>
          <a:bodyPr wrap="none" rtlCol="0">
            <a:spAutoFit/>
          </a:bodyPr>
          <a:lstStyle/>
          <a:p>
            <a:r>
              <a:rPr lang="en-RO" dirty="0"/>
              <a:t>Watch out it can get expensive quickly!</a:t>
            </a:r>
          </a:p>
        </p:txBody>
      </p:sp>
    </p:spTree>
    <p:extLst>
      <p:ext uri="{BB962C8B-B14F-4D97-AF65-F5344CB8AC3E}">
        <p14:creationId xmlns:p14="http://schemas.microsoft.com/office/powerpoint/2010/main" val="400186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4339650"/>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2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200" dirty="0">
              <a:cs typeface="Times New Roman" panose="02020603050405020304" pitchFamily="18" charset="0"/>
            </a:endParaRPr>
          </a:p>
          <a:p>
            <a:pPr algn="l"/>
            <a:r>
              <a:rPr lang="en-GB" sz="12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https://flexboxfroggy.com/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478942" y="1528029"/>
            <a:ext cx="3194849" cy="369332"/>
          </a:xfrm>
          <a:prstGeom prst="rect">
            <a:avLst/>
          </a:prstGeom>
          <a:noFill/>
        </p:spPr>
        <p:txBody>
          <a:bodyPr wrap="none" rtlCol="0">
            <a:spAutoFit/>
          </a:bodyPr>
          <a:lstStyle/>
          <a:p>
            <a:r>
              <a:rPr lang="en-RO" b="1"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7871791" y="2505670"/>
            <a:ext cx="2908810" cy="923330"/>
          </a:xfrm>
          <a:prstGeom prst="rect">
            <a:avLst/>
          </a:prstGeom>
          <a:noFill/>
        </p:spPr>
        <p:txBody>
          <a:bodyPr wrap="none" rtlCol="0">
            <a:spAutoFit/>
          </a:bodyPr>
          <a:lstStyle/>
          <a:p>
            <a:r>
              <a:rPr lang="en-RO" b="1" dirty="0">
                <a:solidFill>
                  <a:schemeClr val="bg1"/>
                </a:solidFill>
              </a:rPr>
              <a:t>CICD for pet projects</a:t>
            </a:r>
          </a:p>
          <a:p>
            <a:pPr marL="742950" lvl="1" indent="-285750">
              <a:buFontTx/>
              <a:buChar char="-"/>
            </a:pPr>
            <a:r>
              <a:rPr lang="en-GB" dirty="0">
                <a:solidFill>
                  <a:schemeClr val="bg1"/>
                </a:solidFill>
              </a:rPr>
              <a:t>G</a:t>
            </a:r>
            <a:r>
              <a:rPr lang="en-RO" dirty="0">
                <a:solidFill>
                  <a:schemeClr val="bg1"/>
                </a:solidFill>
              </a:rPr>
              <a:t>ithub actions</a:t>
            </a:r>
          </a:p>
          <a:p>
            <a:pPr marL="742950" lvl="1"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6782314" y="6396335"/>
            <a:ext cx="5409686" cy="461665"/>
          </a:xfrm>
          <a:prstGeom prst="rect">
            <a:avLst/>
          </a:prstGeom>
          <a:noFill/>
        </p:spPr>
        <p:txBody>
          <a:bodyPr wrap="none" rtlCol="0">
            <a:spAutoFit/>
          </a:bodyPr>
          <a:lstStyle/>
          <a:p>
            <a:r>
              <a:rPr lang="en-GB" sz="1200" dirty="0">
                <a:hlinkClick r:id="rId3"/>
              </a:rPr>
              <a:t>https://github.com/marcel-dempers/my-desktop/tree/master/dockerfiles</a:t>
            </a:r>
            <a:endParaRPr lang="en-GB" sz="1200" dirty="0"/>
          </a:p>
          <a:p>
            <a:r>
              <a:rPr lang="en-GB" sz="1200" dirty="0">
                <a:hlinkClick r:id="rId4"/>
              </a:rPr>
              <a:t>https://youtu.be/acIntRLxxm0</a:t>
            </a:r>
            <a:r>
              <a:rPr lang="en-GB" sz="1200"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5"/>
          <a:stretch>
            <a:fillRect/>
          </a:stretch>
        </p:blipFill>
        <p:spPr>
          <a:xfrm>
            <a:off x="405517" y="2163613"/>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6"/>
          <a:stretch>
            <a:fillRect/>
          </a:stretch>
        </p:blipFill>
        <p:spPr>
          <a:xfrm>
            <a:off x="405517" y="4642444"/>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877985"/>
          </a:xfrm>
          <a:prstGeom prst="rect">
            <a:avLst/>
          </a:prstGeom>
          <a:noFill/>
        </p:spPr>
        <p:txBody>
          <a:bodyPr wrap="none" rtlCol="0">
            <a:spAutoFit/>
          </a:bodyPr>
          <a:lstStyle/>
          <a:p>
            <a:r>
              <a:rPr lang="en-RO" b="1"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r>
              <a:rPr lang="en-RO" dirty="0"/>
              <a:t>Github Projects/Trello/gqueues,etc</a:t>
            </a:r>
          </a:p>
          <a:p>
            <a:pPr marL="742950" lvl="1" indent="-285750">
              <a:buFontTx/>
              <a:buChar char="-"/>
            </a:pPr>
            <a:r>
              <a:rPr lang="en-RO" dirty="0"/>
              <a:t>Browser plugins (Vimium, etc)</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b="1"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b="1"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3649649" y="3124172"/>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B06F49C-6780-DC6B-72A3-AC9C7B5CB72C}"/>
              </a:ext>
            </a:extLst>
          </p:cNvPr>
          <p:cNvSpPr txBox="1"/>
          <p:nvPr/>
        </p:nvSpPr>
        <p:spPr>
          <a:xfrm>
            <a:off x="2027583" y="2513018"/>
            <a:ext cx="3289362" cy="1754326"/>
          </a:xfrm>
          <a:prstGeom prst="rect">
            <a:avLst/>
          </a:prstGeom>
          <a:noFill/>
        </p:spPr>
        <p:txBody>
          <a:bodyPr wrap="none" rtlCol="0">
            <a:spAutoFit/>
          </a:bodyPr>
          <a:lstStyle/>
          <a:p>
            <a:r>
              <a:rPr lang="en-RO" dirty="0"/>
              <a:t>Recommended YT Channels: </a:t>
            </a:r>
          </a:p>
          <a:p>
            <a:pPr marL="742950" lvl="1" indent="-285750">
              <a:buFontTx/>
              <a:buChar char="-"/>
            </a:pPr>
            <a:r>
              <a:rPr lang="en-RO" dirty="0">
                <a:hlinkClick r:id="rId2"/>
              </a:rPr>
              <a:t>TechWorld with Nana</a:t>
            </a:r>
            <a:endParaRPr lang="en-RO" dirty="0"/>
          </a:p>
          <a:p>
            <a:pPr marL="742950" lvl="1" indent="-285750">
              <a:buFontTx/>
              <a:buChar char="-"/>
            </a:pPr>
            <a:r>
              <a:rPr lang="en-RO" dirty="0">
                <a:hlinkClick r:id="rId3"/>
              </a:rPr>
              <a:t>Network Chuck</a:t>
            </a:r>
            <a:endParaRPr lang="en-RO" dirty="0"/>
          </a:p>
          <a:p>
            <a:pPr marL="742950" lvl="1" indent="-285750">
              <a:buFontTx/>
              <a:buChar char="-"/>
            </a:pPr>
            <a:r>
              <a:rPr lang="en-RO" dirty="0">
                <a:hlinkClick r:id="rId4"/>
              </a:rPr>
              <a:t>DevOps ToolKit</a:t>
            </a:r>
            <a:endParaRPr lang="en-RO" dirty="0"/>
          </a:p>
          <a:p>
            <a:pPr marL="742950" lvl="1" indent="-285750">
              <a:buFontTx/>
              <a:buChar char="-"/>
            </a:pPr>
            <a:r>
              <a:rPr lang="en-RO" dirty="0">
                <a:hlinkClick r:id="rId5"/>
              </a:rPr>
              <a:t>That DevOps Guy</a:t>
            </a:r>
            <a:endParaRPr lang="en-RO" dirty="0"/>
          </a:p>
          <a:p>
            <a:pPr marL="742950" lvl="1" indent="-285750">
              <a:buFontTx/>
              <a:buChar char="-"/>
            </a:pPr>
            <a:r>
              <a:rPr lang="en-RO" dirty="0">
                <a:hlinkClick r:id="rId6"/>
              </a:rPr>
              <a:t>The Primeagen</a:t>
            </a:r>
            <a:endParaRPr lang="en-RO" dirty="0"/>
          </a:p>
        </p:txBody>
      </p:sp>
      <p:sp>
        <p:nvSpPr>
          <p:cNvPr id="24" name="TextBox 23">
            <a:extLst>
              <a:ext uri="{FF2B5EF4-FFF2-40B4-BE49-F238E27FC236}">
                <a16:creationId xmlns:a16="http://schemas.microsoft.com/office/drawing/2014/main" id="{2886189A-D0BA-D8C3-F689-B751B593E8BA}"/>
              </a:ext>
            </a:extLst>
          </p:cNvPr>
          <p:cNvSpPr txBox="1"/>
          <p:nvPr/>
        </p:nvSpPr>
        <p:spPr>
          <a:xfrm>
            <a:off x="2027583" y="771276"/>
            <a:ext cx="6978898" cy="553998"/>
          </a:xfrm>
          <a:prstGeom prst="rect">
            <a:avLst/>
          </a:prstGeom>
          <a:noFill/>
        </p:spPr>
        <p:txBody>
          <a:bodyPr wrap="none" rtlCol="0">
            <a:spAutoFit/>
          </a:bodyPr>
          <a:lstStyle>
            <a:defPPr>
              <a:defRPr lang="en-PT"/>
            </a:defPPr>
            <a:lvl1pPr>
              <a:defRPr sz="3000">
                <a:latin typeface="+mj-lt"/>
              </a:defRPr>
            </a:lvl1pPr>
          </a:lstStyle>
          <a:p>
            <a:r>
              <a:rPr lang="en-RO" dirty="0"/>
              <a:t>Recommended Youtube Channels</a:t>
            </a:r>
          </a:p>
        </p:txBody>
      </p:sp>
    </p:spTree>
    <p:extLst>
      <p:ext uri="{BB962C8B-B14F-4D97-AF65-F5344CB8AC3E}">
        <p14:creationId xmlns:p14="http://schemas.microsoft.com/office/powerpoint/2010/main" val="95770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CF8688-3EF9-D8B5-DF3E-3E08418E702F}"/>
              </a:ext>
            </a:extLst>
          </p:cNvPr>
          <p:cNvSpPr txBox="1"/>
          <p:nvPr/>
        </p:nvSpPr>
        <p:spPr>
          <a:xfrm>
            <a:off x="882595" y="3236181"/>
            <a:ext cx="2177456" cy="369332"/>
          </a:xfrm>
          <a:prstGeom prst="rect">
            <a:avLst/>
          </a:prstGeom>
          <a:noFill/>
        </p:spPr>
        <p:txBody>
          <a:bodyPr wrap="none" rtlCol="0">
            <a:spAutoFit/>
          </a:bodyPr>
          <a:lstStyle/>
          <a:p>
            <a:r>
              <a:rPr lang="en-RO" dirty="0"/>
              <a:t>“Act like you’re 35!”</a:t>
            </a:r>
          </a:p>
        </p:txBody>
      </p:sp>
    </p:spTree>
    <p:extLst>
      <p:ext uri="{BB962C8B-B14F-4D97-AF65-F5344CB8AC3E}">
        <p14:creationId xmlns:p14="http://schemas.microsoft.com/office/powerpoint/2010/main" val="15567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2440365" y="1525772"/>
            <a:ext cx="3132589" cy="2462213"/>
          </a:xfrm>
          <a:prstGeom prst="rect">
            <a:avLst/>
          </a:prstGeom>
          <a:noFill/>
        </p:spPr>
        <p:txBody>
          <a:bodyPr wrap="none" rtlCol="0">
            <a:spAutoFit/>
          </a:bodyPr>
          <a:lstStyle/>
          <a:p>
            <a:endParaRPr lang="en-RO" sz="1400" dirty="0">
              <a:solidFill>
                <a:schemeClr val="bg1"/>
              </a:solidFill>
            </a:endParaRPr>
          </a:p>
          <a:p>
            <a:pPr marL="285750" indent="-285750">
              <a:buFontTx/>
              <a:buChar char="-"/>
            </a:pPr>
            <a:r>
              <a:rPr lang="en-RO" sz="1400" dirty="0">
                <a:solidFill>
                  <a:schemeClr val="bg1"/>
                </a:solidFill>
              </a:rPr>
              <a:t>Why Nagarro?</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Remote Learning and Internship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DevOps?</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Roadmap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are containers?</a:t>
            </a:r>
          </a:p>
          <a:p>
            <a:pPr marL="285750" indent="-285750">
              <a:buFontTx/>
              <a:buChar char="-"/>
            </a:pPr>
            <a:endParaRPr lang="en-RO" sz="1400" dirty="0">
              <a:solidFill>
                <a:schemeClr val="bg1"/>
              </a:solidFill>
            </a:endParaRPr>
          </a:p>
        </p:txBody>
      </p:sp>
      <p:sp>
        <p:nvSpPr>
          <p:cNvPr id="3" name="TextBox 2">
            <a:extLst>
              <a:ext uri="{FF2B5EF4-FFF2-40B4-BE49-F238E27FC236}">
                <a16:creationId xmlns:a16="http://schemas.microsoft.com/office/drawing/2014/main" id="{551715DC-3E50-FDF8-C54B-48339A6BC45B}"/>
              </a:ext>
            </a:extLst>
          </p:cNvPr>
          <p:cNvSpPr txBox="1"/>
          <p:nvPr/>
        </p:nvSpPr>
        <p:spPr>
          <a:xfrm>
            <a:off x="6619048" y="3035956"/>
            <a:ext cx="2644314" cy="2677656"/>
          </a:xfrm>
          <a:prstGeom prst="rect">
            <a:avLst/>
          </a:prstGeom>
          <a:noFill/>
        </p:spPr>
        <p:txBody>
          <a:bodyPr wrap="none" rtlCol="0">
            <a:spAutoFit/>
          </a:bodyPr>
          <a:lstStyle/>
          <a:p>
            <a:pPr marL="285750" indent="-285750">
              <a:buFontTx/>
              <a:buChar char="-"/>
            </a:pPr>
            <a:r>
              <a:rPr lang="en-RO" sz="1400" dirty="0">
                <a:solidFill>
                  <a:schemeClr val="bg1"/>
                </a:solidFill>
              </a:rPr>
              <a:t>What are Clouds made of?</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Cloud Security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CICD?</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Learning Hacks</a:t>
            </a:r>
          </a:p>
          <a:p>
            <a:endParaRPr lang="en-RO" sz="1400" dirty="0">
              <a:solidFill>
                <a:schemeClr val="bg1"/>
              </a:solidFill>
            </a:endParaRPr>
          </a:p>
          <a:p>
            <a:pPr marL="285750" indent="-285750">
              <a:buFontTx/>
              <a:buChar char="-"/>
            </a:pPr>
            <a:r>
              <a:rPr lang="en-RO" sz="1400" dirty="0">
                <a:solidFill>
                  <a:schemeClr val="bg1"/>
                </a:solidFill>
              </a:rPr>
              <a:t>Portability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Productivity</a:t>
            </a:r>
          </a:p>
          <a:p>
            <a:endParaRPr lang="en-RO" sz="1400" dirty="0"/>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Tech Communities</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Back to school,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231C-CAED-C2D8-030F-DD424890AF86}"/>
              </a:ext>
            </a:extLst>
          </p:cNvPr>
          <p:cNvSpPr>
            <a:spLocks noGrp="1"/>
          </p:cNvSpPr>
          <p:nvPr>
            <p:ph type="title"/>
          </p:nvPr>
        </p:nvSpPr>
        <p:spPr>
          <a:xfrm>
            <a:off x="2767115" y="1247548"/>
            <a:ext cx="9767782" cy="449226"/>
          </a:xfrm>
        </p:spPr>
        <p:txBody>
          <a:bodyPr/>
          <a:lstStyle/>
          <a:p>
            <a:r>
              <a:rPr lang="en-RO" sz="3000" dirty="0"/>
              <a:t>Remote Learning &amp; Internship</a:t>
            </a:r>
          </a:p>
        </p:txBody>
      </p:sp>
      <p:sp>
        <p:nvSpPr>
          <p:cNvPr id="5" name="TextBox 4">
            <a:extLst>
              <a:ext uri="{FF2B5EF4-FFF2-40B4-BE49-F238E27FC236}">
                <a16:creationId xmlns:a16="http://schemas.microsoft.com/office/drawing/2014/main" id="{066296B9-8023-65EF-D692-BBDBC17A2587}"/>
              </a:ext>
            </a:extLst>
          </p:cNvPr>
          <p:cNvSpPr txBox="1"/>
          <p:nvPr/>
        </p:nvSpPr>
        <p:spPr>
          <a:xfrm>
            <a:off x="804845" y="2523890"/>
            <a:ext cx="3076483" cy="1477328"/>
          </a:xfrm>
          <a:prstGeom prst="rect">
            <a:avLst/>
          </a:prstGeom>
          <a:noFill/>
        </p:spPr>
        <p:txBody>
          <a:bodyPr wrap="none" rtlCol="0">
            <a:spAutoFit/>
          </a:bodyPr>
          <a:lstStyle/>
          <a:p>
            <a:r>
              <a:rPr lang="en-RO" dirty="0"/>
              <a:t>Remote Learning(15-20w): </a:t>
            </a:r>
          </a:p>
          <a:p>
            <a:pPr marL="285750" indent="-285750">
              <a:buFontTx/>
              <a:buChar char="-"/>
            </a:pPr>
            <a:r>
              <a:rPr lang="en-GB" dirty="0"/>
              <a:t>J</a:t>
            </a:r>
            <a:r>
              <a:rPr lang="en-RO" dirty="0"/>
              <a:t>ava</a:t>
            </a:r>
          </a:p>
          <a:p>
            <a:pPr marL="285750" indent="-285750">
              <a:buFontTx/>
              <a:buChar char="-"/>
            </a:pPr>
            <a:r>
              <a:rPr lang="en-RO" dirty="0"/>
              <a:t>C#</a:t>
            </a:r>
          </a:p>
          <a:p>
            <a:pPr marL="285750" indent="-285750">
              <a:buFontTx/>
              <a:buChar char="-"/>
            </a:pPr>
            <a:r>
              <a:rPr lang="en-RO" dirty="0"/>
              <a:t>WebDev</a:t>
            </a:r>
          </a:p>
          <a:p>
            <a:pPr marL="285750" indent="-285750">
              <a:buFontTx/>
              <a:buChar char="-"/>
            </a:pPr>
            <a:r>
              <a:rPr lang="en-RO" dirty="0"/>
              <a:t>C++</a:t>
            </a:r>
          </a:p>
        </p:txBody>
      </p:sp>
      <p:sp>
        <p:nvSpPr>
          <p:cNvPr id="6" name="TextBox 5">
            <a:extLst>
              <a:ext uri="{FF2B5EF4-FFF2-40B4-BE49-F238E27FC236}">
                <a16:creationId xmlns:a16="http://schemas.microsoft.com/office/drawing/2014/main" id="{B1C82526-1669-701D-3D12-E545A6040D3E}"/>
              </a:ext>
            </a:extLst>
          </p:cNvPr>
          <p:cNvSpPr txBox="1"/>
          <p:nvPr/>
        </p:nvSpPr>
        <p:spPr>
          <a:xfrm>
            <a:off x="6981624" y="2551837"/>
            <a:ext cx="3156633" cy="1754326"/>
          </a:xfrm>
          <a:prstGeom prst="rect">
            <a:avLst/>
          </a:prstGeom>
          <a:noFill/>
        </p:spPr>
        <p:txBody>
          <a:bodyPr wrap="none" rtlCol="0">
            <a:spAutoFit/>
          </a:bodyPr>
          <a:lstStyle/>
          <a:p>
            <a:r>
              <a:rPr lang="en-RO" dirty="0"/>
              <a:t>Summer Internship(6-10w): </a:t>
            </a:r>
          </a:p>
          <a:p>
            <a:pPr marL="285750" indent="-285750">
              <a:buFontTx/>
              <a:buChar char="-"/>
            </a:pPr>
            <a:r>
              <a:rPr lang="en-RO" dirty="0"/>
              <a:t>UI/UX</a:t>
            </a:r>
          </a:p>
          <a:p>
            <a:pPr marL="285750" indent="-285750">
              <a:buFontTx/>
              <a:buChar char="-"/>
            </a:pPr>
            <a:r>
              <a:rPr lang="en-RO" dirty="0"/>
              <a:t>Business Analyst</a:t>
            </a:r>
          </a:p>
          <a:p>
            <a:pPr marL="285750" indent="-285750">
              <a:buFontTx/>
              <a:buChar char="-"/>
            </a:pPr>
            <a:r>
              <a:rPr lang="en-RO" dirty="0"/>
              <a:t>Mobile Apps</a:t>
            </a:r>
          </a:p>
          <a:p>
            <a:pPr marL="285750" indent="-285750">
              <a:buFontTx/>
              <a:buChar char="-"/>
            </a:pPr>
            <a:r>
              <a:rPr lang="en-RO" dirty="0"/>
              <a:t>Mobile Apps Testing </a:t>
            </a:r>
          </a:p>
          <a:p>
            <a:pPr marL="285750" indent="-285750">
              <a:buFontTx/>
              <a:buChar char="-"/>
            </a:pPr>
            <a:r>
              <a:rPr lang="en-RO" b="1" dirty="0"/>
              <a:t>DevOps</a:t>
            </a:r>
          </a:p>
        </p:txBody>
      </p:sp>
      <p:sp>
        <p:nvSpPr>
          <p:cNvPr id="9" name="TextBox 8">
            <a:extLst>
              <a:ext uri="{FF2B5EF4-FFF2-40B4-BE49-F238E27FC236}">
                <a16:creationId xmlns:a16="http://schemas.microsoft.com/office/drawing/2014/main" id="{EAD748FF-68B0-E20F-A358-33CE3B048C70}"/>
              </a:ext>
            </a:extLst>
          </p:cNvPr>
          <p:cNvSpPr txBox="1"/>
          <p:nvPr/>
        </p:nvSpPr>
        <p:spPr>
          <a:xfrm>
            <a:off x="804845" y="4472205"/>
            <a:ext cx="3698448" cy="923330"/>
          </a:xfrm>
          <a:prstGeom prst="rect">
            <a:avLst/>
          </a:prstGeom>
          <a:noFill/>
        </p:spPr>
        <p:txBody>
          <a:bodyPr wrap="none" rtlCol="0">
            <a:spAutoFit/>
          </a:bodyPr>
          <a:lstStyle/>
          <a:p>
            <a:r>
              <a:rPr lang="en-RO" dirty="0"/>
              <a:t>Weekly meeting with mentors</a:t>
            </a:r>
          </a:p>
          <a:p>
            <a:r>
              <a:rPr lang="en-RO" dirty="0"/>
              <a:t>Documentation and assignments</a:t>
            </a:r>
          </a:p>
          <a:p>
            <a:r>
              <a:rPr lang="en-RO" dirty="0"/>
              <a:t>Continuous feedback</a:t>
            </a:r>
          </a:p>
        </p:txBody>
      </p:sp>
      <p:sp>
        <p:nvSpPr>
          <p:cNvPr id="11" name="TextBox 10">
            <a:extLst>
              <a:ext uri="{FF2B5EF4-FFF2-40B4-BE49-F238E27FC236}">
                <a16:creationId xmlns:a16="http://schemas.microsoft.com/office/drawing/2014/main" id="{335240E6-11B4-B19C-F94B-AD91AF4D71F0}"/>
              </a:ext>
            </a:extLst>
          </p:cNvPr>
          <p:cNvSpPr txBox="1"/>
          <p:nvPr/>
        </p:nvSpPr>
        <p:spPr>
          <a:xfrm>
            <a:off x="6981624" y="4640479"/>
            <a:ext cx="2658100" cy="1200329"/>
          </a:xfrm>
          <a:prstGeom prst="rect">
            <a:avLst/>
          </a:prstGeom>
          <a:noFill/>
        </p:spPr>
        <p:txBody>
          <a:bodyPr wrap="none" rtlCol="0">
            <a:spAutoFit/>
          </a:bodyPr>
          <a:lstStyle/>
          <a:p>
            <a:r>
              <a:rPr lang="en-RO" dirty="0"/>
              <a:t>Emulating project work</a:t>
            </a:r>
          </a:p>
          <a:p>
            <a:r>
              <a:rPr lang="en-RO" dirty="0"/>
              <a:t>Best practices</a:t>
            </a:r>
          </a:p>
          <a:p>
            <a:r>
              <a:rPr lang="en-RO" dirty="0"/>
              <a:t>Latest &amp; greatest tools </a:t>
            </a:r>
          </a:p>
          <a:p>
            <a:r>
              <a:rPr lang="en-RO" dirty="0"/>
              <a:t>Nagarrian mentors </a:t>
            </a:r>
          </a:p>
        </p:txBody>
      </p:sp>
      <p:sp>
        <p:nvSpPr>
          <p:cNvPr id="12" name="TextBox 11">
            <a:extLst>
              <a:ext uri="{FF2B5EF4-FFF2-40B4-BE49-F238E27FC236}">
                <a16:creationId xmlns:a16="http://schemas.microsoft.com/office/drawing/2014/main" id="{ADBFA0C7-041E-64D9-C0F3-357318D9DD7D}"/>
              </a:ext>
            </a:extLst>
          </p:cNvPr>
          <p:cNvSpPr txBox="1"/>
          <p:nvPr/>
        </p:nvSpPr>
        <p:spPr>
          <a:xfrm>
            <a:off x="1176793" y="6233823"/>
            <a:ext cx="5843266" cy="369332"/>
          </a:xfrm>
          <a:prstGeom prst="rect">
            <a:avLst/>
          </a:prstGeom>
          <a:noFill/>
        </p:spPr>
        <p:txBody>
          <a:bodyPr wrap="none" rtlCol="0">
            <a:spAutoFit/>
          </a:bodyPr>
          <a:lstStyle/>
          <a:p>
            <a:r>
              <a:rPr lang="en-RO" dirty="0"/>
              <a:t>Goal: Students upskill and ocassionally career shifting </a:t>
            </a:r>
          </a:p>
        </p:txBody>
      </p:sp>
    </p:spTree>
    <p:extLst>
      <p:ext uri="{BB962C8B-B14F-4D97-AF65-F5344CB8AC3E}">
        <p14:creationId xmlns:p14="http://schemas.microsoft.com/office/powerpoint/2010/main" val="276740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3"/>
              </a:rPr>
              <a:t>https://roadmap.sh/devops</a:t>
            </a:r>
            <a:endParaRPr lang="en-US" dirty="0"/>
          </a:p>
          <a:p>
            <a:r>
              <a:rPr lang="en-GB" dirty="0">
                <a:hlinkClick r:id="rId4"/>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3"/>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4"/>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4"/>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Template>
  <TotalTime>25785</TotalTime>
  <Words>1136</Words>
  <Application>Microsoft Macintosh PowerPoint</Application>
  <PresentationFormat>Widescreen</PresentationFormat>
  <Paragraphs>239</Paragraphs>
  <Slides>20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Wingdings</vt:lpstr>
      <vt:lpstr>Calibri</vt:lpstr>
      <vt:lpstr>Equip</vt:lpstr>
      <vt:lpstr>Equip Extended Thin</vt:lpstr>
      <vt:lpstr>Arial</vt:lpstr>
      <vt:lpstr>Equip Extended Medium</vt:lpstr>
      <vt:lpstr>Equip Medium</vt:lpstr>
      <vt:lpstr>Equip Extended</vt:lpstr>
      <vt:lpstr>Equip Light</vt:lpstr>
      <vt:lpstr>Equip Extended Light</vt:lpstr>
      <vt:lpstr>Equip Extended ExtraBold</vt:lpstr>
      <vt:lpstr>Office</vt:lpstr>
      <vt:lpstr>DevOps Intro  How to become a power user</vt:lpstr>
      <vt:lpstr>WhoAmI</vt:lpstr>
      <vt:lpstr>Agenda</vt:lpstr>
      <vt:lpstr>- Tech Communities  - Provides support on your learning path/career path  - Plenty of projects to choose from with latest and greatest tech  - All kinds of events (TB, Wine tasting, Community events, Parties, Back to school, etc.)  - Attending conferences  - Flexibility (WFH, WFA)  - “The StartUp experience without the drawbacks”  </vt:lpstr>
      <vt:lpstr>Remote Learning &amp; Internship</vt:lpstr>
      <vt:lpstr>What is DevOps?</vt:lpstr>
      <vt:lpstr>DevOps RoadMap</vt:lpstr>
      <vt:lpstr>What are containers?</vt:lpstr>
      <vt:lpstr>What are Clouds made of?</vt:lpstr>
      <vt:lpstr>Security</vt:lpstr>
      <vt:lpstr>What is CICD?</vt:lpstr>
      <vt:lpstr>Learning hacks</vt:lpstr>
      <vt:lpstr>PowerPoint Presentation</vt:lpstr>
      <vt:lpstr>Productivity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96</cp:revision>
  <dcterms:created xsi:type="dcterms:W3CDTF">2022-09-27T13:45:45Z</dcterms:created>
  <dcterms:modified xsi:type="dcterms:W3CDTF">2023-10-26T11:22:42Z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